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</p:sldIdLst>
  <p:sldSz cx="9144000" cy="5143500" type="screen16x9"/>
  <p:notesSz cx="6858000" cy="9144000"/>
  <p:embeddedFontLst>
    <p:embeddedFont>
      <p:font typeface="Lato" panose="020F0502020204030203" pitchFamily="34" charset="0"/>
      <p:regular r:id="rId32"/>
      <p:bold r:id="rId33"/>
      <p:italic r:id="rId34"/>
      <p:boldItalic r:id="rId35"/>
    </p:embeddedFont>
    <p:embeddedFont>
      <p:font typeface="Raleway" pitchFamily="2" charset="0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72"/>
  </p:normalViewPr>
  <p:slideViewPr>
    <p:cSldViewPr snapToGrid="0">
      <p:cViewPr varScale="1">
        <p:scale>
          <a:sx n="132" d="100"/>
          <a:sy n="132" d="100"/>
        </p:scale>
        <p:origin x="504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8.fntdata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/Relationships>
</file>

<file path=ppt/media/image1.png>
</file>

<file path=ppt/media/image10.jp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b9a0b07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b9a0b07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cb9a0b074_1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cb9a0b074_1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7a8e69059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7a8e69059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e965474a9_3_3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e965474a9_3_3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7608f7b49f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7608f7b49f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78acef8501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278acef8501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78acef8501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278acef8501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78acef8501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78acef8501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78acef8501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278acef8501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78acef861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278acef861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78acef861a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278acef861a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cb9a0b074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cb9a0b074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7608f7b49f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27608f7b49f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7608f7b49f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27608f7b49f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7608f7b49f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27608f7b49f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7a8e69059f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7a8e69059f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7a8e69059f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7a8e69059f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240ed5f327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240ed5f327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240ed5f3277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240ed5f3277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7a94354b88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27a94354b88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27ad12cba7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27ad12cba7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27ad12cba7e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27ad12cba7e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d5b15f0a3_5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d5b15f0a3_5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7626764f74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7626764f74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7626764f74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7626764f74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7626764f74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7626764f74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d251bb473_0_6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d251bb473_0_6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e965474a9_3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e965474a9_3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d814cf7d3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d814cf7d3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3" name="Google Shape;63;p11"/>
          <p:cNvSpPr txBox="1">
            <a:spLocks noGrp="1"/>
          </p:cNvSpPr>
          <p:nvPr>
            <p:ph type="title" hasCustomPrompt="1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>
            <a:spLocks noGrp="1"/>
          </p:cNvSpPr>
          <p:nvPr>
            <p:ph type="body" idx="1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1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body" idx="2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rgbClr val="353535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1" name="Google Shape;51;p9"/>
          <p:cNvSpPr txBox="1">
            <a:spLocks noGrp="1"/>
          </p:cNvSpPr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subTitle" idx="1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8" name="Google Shape;58;p10"/>
          <p:cNvSpPr txBox="1">
            <a:spLocks noGrp="1"/>
          </p:cNvSpPr>
          <p:nvPr>
            <p:ph type="body" idx="1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wiss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4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5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6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7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8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9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0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jp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>
            <a:spLocks noGrp="1"/>
          </p:cNvSpPr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Lab 5: Sketching Interactions</a:t>
            </a:r>
            <a:endParaRPr dirty="0"/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1"/>
          </p:nvPr>
        </p:nvSpPr>
        <p:spPr>
          <a:xfrm>
            <a:off x="2371725" y="3164753"/>
            <a:ext cx="6331500" cy="15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/>
              <a:t>Arthur Bell			Cameron Giddens</a:t>
            </a:r>
            <a:endParaRPr sz="24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/>
              <a:t>Alex Greenough		Alex Mossman</a:t>
            </a:r>
            <a:endParaRPr sz="24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/>
              <a:t>Alec </a:t>
            </a:r>
            <a:r>
              <a:rPr lang="en" sz="2400" b="1" dirty="0" err="1"/>
              <a:t>Whitticase</a:t>
            </a:r>
            <a:r>
              <a:rPr lang="en" sz="2400" b="1" dirty="0"/>
              <a:t>		Yang Zhang</a:t>
            </a:r>
            <a:endParaRPr sz="2400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2"/>
          <p:cNvSpPr txBox="1">
            <a:spLocks noGrp="1"/>
          </p:cNvSpPr>
          <p:nvPr>
            <p:ph type="title"/>
          </p:nvPr>
        </p:nvSpPr>
        <p:spPr>
          <a:xfrm>
            <a:off x="285750" y="116825"/>
            <a:ext cx="8572500" cy="42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500"/>
              <a:t>Design 5: Establishing Connection</a:t>
            </a:r>
            <a:endParaRPr sz="2500"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sz="2500"/>
          </a:p>
        </p:txBody>
      </p:sp>
      <p:pic>
        <p:nvPicPr>
          <p:cNvPr id="148" name="Google Shape;14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1003988" y="-13"/>
            <a:ext cx="385762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2"/>
          <p:cNvSpPr txBox="1"/>
          <p:nvPr/>
        </p:nvSpPr>
        <p:spPr>
          <a:xfrm>
            <a:off x="6090600" y="823250"/>
            <a:ext cx="30672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Strengths: Extremely difficult to match with wrong device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0" name="Google Shape;150;p22"/>
          <p:cNvSpPr txBox="1"/>
          <p:nvPr/>
        </p:nvSpPr>
        <p:spPr>
          <a:xfrm>
            <a:off x="6090600" y="1741225"/>
            <a:ext cx="29652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Weaknesses: Very tedious, if user’s account is compromised other devices can connect using the share code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3"/>
          <p:cNvSpPr txBox="1"/>
          <p:nvPr/>
        </p:nvSpPr>
        <p:spPr>
          <a:xfrm>
            <a:off x="462250" y="547350"/>
            <a:ext cx="55578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5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Design 6: Establishing Connection</a:t>
            </a:r>
            <a:endParaRPr/>
          </a:p>
        </p:txBody>
      </p:sp>
      <p:pic>
        <p:nvPicPr>
          <p:cNvPr id="156" name="Google Shape;15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42300" y="547338"/>
            <a:ext cx="2819152" cy="4048824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3"/>
          <p:cNvSpPr txBox="1"/>
          <p:nvPr/>
        </p:nvSpPr>
        <p:spPr>
          <a:xfrm>
            <a:off x="462250" y="1232550"/>
            <a:ext cx="4353600" cy="29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Pros:</a:t>
            </a:r>
            <a:endParaRPr b="1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aleway"/>
              <a:buChar char="●"/>
            </a:pPr>
            <a:r>
              <a:rPr lang="en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Protects against wrongful or unwanted connections as the user must enter the correct code each time</a:t>
            </a:r>
            <a:endParaRPr b="1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aleway"/>
              <a:buChar char="●"/>
            </a:pPr>
            <a:r>
              <a:rPr lang="en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More secure than a password as the code is randomly generated for each connection</a:t>
            </a:r>
            <a:endParaRPr b="1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Cons:</a:t>
            </a:r>
            <a:endParaRPr b="1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aleway"/>
              <a:buChar char="●"/>
            </a:pPr>
            <a:r>
              <a:rPr lang="en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More tedious for the users as two way communication is required each time they want to establish a connection, and the code changes each time</a:t>
            </a:r>
            <a:endParaRPr b="1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24"/>
          <p:cNvPicPr preferRelativeResize="0"/>
          <p:nvPr/>
        </p:nvPicPr>
        <p:blipFill rotWithShape="1">
          <a:blip r:embed="rId3">
            <a:alphaModFix/>
          </a:blip>
          <a:srcRect r="11111" b="5329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4"/>
          <p:cNvSpPr txBox="1">
            <a:spLocks noGrp="1"/>
          </p:cNvSpPr>
          <p:nvPr>
            <p:ph type="title"/>
          </p:nvPr>
        </p:nvSpPr>
        <p:spPr>
          <a:xfrm>
            <a:off x="314550" y="324300"/>
            <a:ext cx="8514900" cy="449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500"/>
              <a:t>Design 7: Photo Selection - Drag and Drop</a:t>
            </a:r>
            <a:endParaRPr sz="2500"/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endParaRPr sz="2500" u="sng">
              <a:solidFill>
                <a:schemeClr val="accent5"/>
              </a:solidFill>
            </a:endParaRPr>
          </a:p>
        </p:txBody>
      </p:sp>
      <p:pic>
        <p:nvPicPr>
          <p:cNvPr id="164" name="Google Shape;164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3275" y="798650"/>
            <a:ext cx="2675825" cy="3945349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4"/>
          <p:cNvSpPr txBox="1"/>
          <p:nvPr/>
        </p:nvSpPr>
        <p:spPr>
          <a:xfrm>
            <a:off x="3654725" y="1017600"/>
            <a:ext cx="4485900" cy="20925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35353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Host and client connect, a pin is used to ensure the correct bluetooth connection. A folder is created on the host side that the client previews and can then choose to download.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The main idea here was to create a design that gave users plenty of time to see errors in the transfer and make sure no unwanted  content was downloaded. 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5"/>
          <p:cNvSpPr txBox="1">
            <a:spLocks noGrp="1"/>
          </p:cNvSpPr>
          <p:nvPr>
            <p:ph type="title" idx="4294967295"/>
          </p:nvPr>
        </p:nvSpPr>
        <p:spPr>
          <a:xfrm>
            <a:off x="535775" y="160250"/>
            <a:ext cx="82383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500">
                <a:solidFill>
                  <a:schemeClr val="dk1"/>
                </a:solidFill>
              </a:rPr>
              <a:t>Design 8: Photo Selection - Drag and Drop</a:t>
            </a:r>
            <a:endParaRPr sz="1900"/>
          </a:p>
        </p:txBody>
      </p:sp>
      <p:sp>
        <p:nvSpPr>
          <p:cNvPr id="171" name="Google Shape;171;p25"/>
          <p:cNvSpPr txBox="1">
            <a:spLocks noGrp="1"/>
          </p:cNvSpPr>
          <p:nvPr>
            <p:ph type="title" idx="4294967295"/>
          </p:nvPr>
        </p:nvSpPr>
        <p:spPr>
          <a:xfrm>
            <a:off x="535775" y="1480150"/>
            <a:ext cx="5197200" cy="306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0">
                <a:latin typeface="Lato"/>
                <a:ea typeface="Lato"/>
                <a:cs typeface="Lato"/>
                <a:sym typeface="Lato"/>
              </a:rPr>
              <a:t> </a:t>
            </a:r>
            <a:endParaRPr sz="17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72" name="Google Shape;172;p25" descr="Book titled, &quot;Made To Stick,&quot; standing on its sid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43776" y="2804500"/>
            <a:ext cx="1572275" cy="2051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5775" y="740150"/>
            <a:ext cx="6585160" cy="4115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6"/>
          <p:cNvSpPr txBox="1">
            <a:spLocks noGrp="1"/>
          </p:cNvSpPr>
          <p:nvPr>
            <p:ph type="title" idx="4294967295"/>
          </p:nvPr>
        </p:nvSpPr>
        <p:spPr>
          <a:xfrm>
            <a:off x="535775" y="160250"/>
            <a:ext cx="82383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500">
                <a:solidFill>
                  <a:schemeClr val="dk1"/>
                </a:solidFill>
              </a:rPr>
              <a:t>Design 8: Photo Selection - Drag and Drop</a:t>
            </a:r>
            <a:endParaRPr sz="1900"/>
          </a:p>
        </p:txBody>
      </p:sp>
      <p:sp>
        <p:nvSpPr>
          <p:cNvPr id="179" name="Google Shape;179;p26"/>
          <p:cNvSpPr txBox="1">
            <a:spLocks noGrp="1"/>
          </p:cNvSpPr>
          <p:nvPr>
            <p:ph type="title" idx="4294967295"/>
          </p:nvPr>
        </p:nvSpPr>
        <p:spPr>
          <a:xfrm>
            <a:off x="535775" y="1480150"/>
            <a:ext cx="5197200" cy="306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0">
                <a:latin typeface="Lato"/>
                <a:ea typeface="Lato"/>
                <a:cs typeface="Lato"/>
                <a:sym typeface="Lato"/>
              </a:rPr>
              <a:t> </a:t>
            </a:r>
            <a:endParaRPr sz="17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0" name="Google Shape;180;p26" descr="Book titled, &quot;Made To Stick,&quot; standing on its sid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43776" y="2804500"/>
            <a:ext cx="1572275" cy="2051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5775" y="740150"/>
            <a:ext cx="6585119" cy="4115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7"/>
          <p:cNvSpPr txBox="1">
            <a:spLocks noGrp="1"/>
          </p:cNvSpPr>
          <p:nvPr>
            <p:ph type="title" idx="4294967295"/>
          </p:nvPr>
        </p:nvSpPr>
        <p:spPr>
          <a:xfrm>
            <a:off x="535775" y="160250"/>
            <a:ext cx="82383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500">
                <a:solidFill>
                  <a:schemeClr val="dk1"/>
                </a:solidFill>
              </a:rPr>
              <a:t>Design 8: Photo Selection - Drag and Drop</a:t>
            </a:r>
            <a:endParaRPr sz="1900"/>
          </a:p>
        </p:txBody>
      </p:sp>
      <p:sp>
        <p:nvSpPr>
          <p:cNvPr id="187" name="Google Shape;187;p27"/>
          <p:cNvSpPr txBox="1">
            <a:spLocks noGrp="1"/>
          </p:cNvSpPr>
          <p:nvPr>
            <p:ph type="title" idx="4294967295"/>
          </p:nvPr>
        </p:nvSpPr>
        <p:spPr>
          <a:xfrm>
            <a:off x="535775" y="1480150"/>
            <a:ext cx="5197200" cy="306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0">
                <a:latin typeface="Lato"/>
                <a:ea typeface="Lato"/>
                <a:cs typeface="Lato"/>
                <a:sym typeface="Lato"/>
              </a:rPr>
              <a:t> </a:t>
            </a:r>
            <a:endParaRPr sz="17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8" name="Google Shape;188;p27" descr="Book titled, &quot;Made To Stick,&quot; standing on its sid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43776" y="2804500"/>
            <a:ext cx="1572275" cy="2051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5775" y="740150"/>
            <a:ext cx="6585108" cy="4115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8"/>
          <p:cNvSpPr txBox="1">
            <a:spLocks noGrp="1"/>
          </p:cNvSpPr>
          <p:nvPr>
            <p:ph type="title" idx="4294967295"/>
          </p:nvPr>
        </p:nvSpPr>
        <p:spPr>
          <a:xfrm>
            <a:off x="535775" y="160250"/>
            <a:ext cx="82383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500">
                <a:solidFill>
                  <a:schemeClr val="dk1"/>
                </a:solidFill>
              </a:rPr>
              <a:t>Design 8: Photo Selection - Drag and Drop</a:t>
            </a:r>
            <a:endParaRPr sz="1900"/>
          </a:p>
        </p:txBody>
      </p:sp>
      <p:sp>
        <p:nvSpPr>
          <p:cNvPr id="195" name="Google Shape;195;p28"/>
          <p:cNvSpPr txBox="1">
            <a:spLocks noGrp="1"/>
          </p:cNvSpPr>
          <p:nvPr>
            <p:ph type="title" idx="4294967295"/>
          </p:nvPr>
        </p:nvSpPr>
        <p:spPr>
          <a:xfrm>
            <a:off x="535775" y="1480150"/>
            <a:ext cx="5197200" cy="306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0">
                <a:latin typeface="Lato"/>
                <a:ea typeface="Lato"/>
                <a:cs typeface="Lato"/>
                <a:sym typeface="Lato"/>
              </a:rPr>
              <a:t> </a:t>
            </a:r>
            <a:endParaRPr sz="17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96" name="Google Shape;196;p28" descr="Book titled, &quot;Made To Stick,&quot; standing on its sid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43776" y="2804500"/>
            <a:ext cx="1572275" cy="2051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5775" y="740150"/>
            <a:ext cx="6585108" cy="4115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9"/>
          <p:cNvSpPr txBox="1">
            <a:spLocks noGrp="1"/>
          </p:cNvSpPr>
          <p:nvPr>
            <p:ph type="title" idx="4294967295"/>
          </p:nvPr>
        </p:nvSpPr>
        <p:spPr>
          <a:xfrm>
            <a:off x="535775" y="160250"/>
            <a:ext cx="82383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500">
                <a:solidFill>
                  <a:schemeClr val="dk1"/>
                </a:solidFill>
              </a:rPr>
              <a:t>Design 8: Photo Selection - Drag and Drop</a:t>
            </a:r>
            <a:endParaRPr sz="1900"/>
          </a:p>
        </p:txBody>
      </p:sp>
      <p:sp>
        <p:nvSpPr>
          <p:cNvPr id="203" name="Google Shape;203;p29"/>
          <p:cNvSpPr txBox="1">
            <a:spLocks noGrp="1"/>
          </p:cNvSpPr>
          <p:nvPr>
            <p:ph type="title" idx="4294967295"/>
          </p:nvPr>
        </p:nvSpPr>
        <p:spPr>
          <a:xfrm>
            <a:off x="535775" y="1480150"/>
            <a:ext cx="5197200" cy="306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0">
                <a:latin typeface="Lato"/>
                <a:ea typeface="Lato"/>
                <a:cs typeface="Lato"/>
                <a:sym typeface="Lato"/>
              </a:rPr>
              <a:t> </a:t>
            </a:r>
            <a:endParaRPr sz="17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4" name="Google Shape;204;p29" descr="Book titled, &quot;Made To Stick,&quot; standing on its sid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43776" y="2804500"/>
            <a:ext cx="1572275" cy="2051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5775" y="740150"/>
            <a:ext cx="6585108" cy="4115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0"/>
          <p:cNvSpPr txBox="1">
            <a:spLocks noGrp="1"/>
          </p:cNvSpPr>
          <p:nvPr>
            <p:ph type="title" idx="4294967295"/>
          </p:nvPr>
        </p:nvSpPr>
        <p:spPr>
          <a:xfrm>
            <a:off x="535775" y="160250"/>
            <a:ext cx="82383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500">
                <a:solidFill>
                  <a:schemeClr val="dk1"/>
                </a:solidFill>
              </a:rPr>
              <a:t>Design 8: Photo Selection - Drag and Drop</a:t>
            </a:r>
            <a:endParaRPr sz="1900"/>
          </a:p>
        </p:txBody>
      </p:sp>
      <p:sp>
        <p:nvSpPr>
          <p:cNvPr id="211" name="Google Shape;211;p30"/>
          <p:cNvSpPr txBox="1">
            <a:spLocks noGrp="1"/>
          </p:cNvSpPr>
          <p:nvPr>
            <p:ph type="title" idx="4294967295"/>
          </p:nvPr>
        </p:nvSpPr>
        <p:spPr>
          <a:xfrm>
            <a:off x="535775" y="1480150"/>
            <a:ext cx="5197200" cy="306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0">
                <a:latin typeface="Lato"/>
                <a:ea typeface="Lato"/>
                <a:cs typeface="Lato"/>
                <a:sym typeface="Lato"/>
              </a:rPr>
              <a:t> </a:t>
            </a:r>
            <a:endParaRPr sz="17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12" name="Google Shape;212;p30" descr="Book titled, &quot;Made To Stick,&quot; standing on its sid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43776" y="2804500"/>
            <a:ext cx="1572275" cy="2051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5775" y="740150"/>
            <a:ext cx="6585108" cy="4115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1"/>
          <p:cNvSpPr txBox="1">
            <a:spLocks noGrp="1"/>
          </p:cNvSpPr>
          <p:nvPr>
            <p:ph type="title" idx="4294967295"/>
          </p:nvPr>
        </p:nvSpPr>
        <p:spPr>
          <a:xfrm>
            <a:off x="535775" y="160250"/>
            <a:ext cx="82383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500">
                <a:solidFill>
                  <a:schemeClr val="dk1"/>
                </a:solidFill>
              </a:rPr>
              <a:t>Design 8: Photo Selection - Drag and Drop</a:t>
            </a:r>
            <a:endParaRPr sz="1900"/>
          </a:p>
        </p:txBody>
      </p:sp>
      <p:sp>
        <p:nvSpPr>
          <p:cNvPr id="219" name="Google Shape;219;p31"/>
          <p:cNvSpPr txBox="1">
            <a:spLocks noGrp="1"/>
          </p:cNvSpPr>
          <p:nvPr>
            <p:ph type="title" idx="4294967295"/>
          </p:nvPr>
        </p:nvSpPr>
        <p:spPr>
          <a:xfrm>
            <a:off x="535775" y="1480150"/>
            <a:ext cx="5197200" cy="306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0">
                <a:latin typeface="Lato"/>
                <a:ea typeface="Lato"/>
                <a:cs typeface="Lato"/>
                <a:sym typeface="Lato"/>
              </a:rPr>
              <a:t> </a:t>
            </a:r>
            <a:endParaRPr sz="17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20" name="Google Shape;220;p31" descr="Book titled, &quot;Made To Stick,&quot; standing on its sid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43776" y="2804500"/>
            <a:ext cx="1572275" cy="2051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5775" y="740150"/>
            <a:ext cx="6585108" cy="4115699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31"/>
          <p:cNvSpPr txBox="1"/>
          <p:nvPr/>
        </p:nvSpPr>
        <p:spPr>
          <a:xfrm>
            <a:off x="7120876" y="0"/>
            <a:ext cx="2023200" cy="27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ato"/>
                <a:ea typeface="Lato"/>
                <a:cs typeface="Lato"/>
                <a:sym typeface="Lato"/>
              </a:rPr>
              <a:t>Advantages: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This method is intuitive and reliable, and is efficient and convenient for users with familiar with the user interface.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ato"/>
                <a:ea typeface="Lato"/>
                <a:cs typeface="Lato"/>
                <a:sym typeface="Lato"/>
              </a:rPr>
              <a:t>Disadvantages: 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For new users who are not familiar with the operation interface, it takes more time to learn.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>
            <a:spLocks noGrp="1"/>
          </p:cNvSpPr>
          <p:nvPr>
            <p:ph type="title"/>
          </p:nvPr>
        </p:nvSpPr>
        <p:spPr>
          <a:xfrm>
            <a:off x="283100" y="712150"/>
            <a:ext cx="8620500" cy="101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10 (multi-step, annotated) sketches showing:</a:t>
            </a:r>
            <a:endParaRPr sz="3000"/>
          </a:p>
        </p:txBody>
      </p:sp>
      <p:sp>
        <p:nvSpPr>
          <p:cNvPr id="79" name="Google Shape;79;p14"/>
          <p:cNvSpPr/>
          <p:nvPr/>
        </p:nvSpPr>
        <p:spPr>
          <a:xfrm>
            <a:off x="371775" y="1988900"/>
            <a:ext cx="2629500" cy="2244900"/>
          </a:xfrm>
          <a:prstGeom prst="wedgeRectCallout">
            <a:avLst>
              <a:gd name="adj1" fmla="val -20833"/>
              <a:gd name="adj2" fmla="val 625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14"/>
          <p:cNvSpPr/>
          <p:nvPr/>
        </p:nvSpPr>
        <p:spPr>
          <a:xfrm>
            <a:off x="3210432" y="1988900"/>
            <a:ext cx="2629500" cy="2244900"/>
          </a:xfrm>
          <a:prstGeom prst="wedgeRectCallout">
            <a:avLst>
              <a:gd name="adj1" fmla="val -20833"/>
              <a:gd name="adj2" fmla="val 625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14"/>
          <p:cNvSpPr/>
          <p:nvPr/>
        </p:nvSpPr>
        <p:spPr>
          <a:xfrm>
            <a:off x="6049089" y="1988900"/>
            <a:ext cx="2629500" cy="2244900"/>
          </a:xfrm>
          <a:prstGeom prst="wedgeRectCallout">
            <a:avLst>
              <a:gd name="adj1" fmla="val -20833"/>
              <a:gd name="adj2" fmla="val 625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title"/>
          </p:nvPr>
        </p:nvSpPr>
        <p:spPr>
          <a:xfrm>
            <a:off x="6125275" y="2061900"/>
            <a:ext cx="2481600" cy="20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100"/>
              <a:t>5 different designs for selecting and sharing photos.</a:t>
            </a:r>
            <a:endParaRPr sz="21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2100"/>
          </a:p>
        </p:txBody>
      </p:sp>
      <p:sp>
        <p:nvSpPr>
          <p:cNvPr id="83" name="Google Shape;83;p14"/>
          <p:cNvSpPr txBox="1">
            <a:spLocks noGrp="1"/>
          </p:cNvSpPr>
          <p:nvPr>
            <p:ph type="title"/>
          </p:nvPr>
        </p:nvSpPr>
        <p:spPr>
          <a:xfrm>
            <a:off x="447975" y="2061900"/>
            <a:ext cx="2481600" cy="20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100"/>
              <a:t>5 different designs for establishing a connection between devices.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84" name="Google Shape;84;p14"/>
          <p:cNvSpPr txBox="1">
            <a:spLocks noGrp="1"/>
          </p:cNvSpPr>
          <p:nvPr>
            <p:ph type="title"/>
          </p:nvPr>
        </p:nvSpPr>
        <p:spPr>
          <a:xfrm>
            <a:off x="3286625" y="2061900"/>
            <a:ext cx="2481600" cy="20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sz="21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Google Shape;227;p32" descr="Screen Shot 2015-11-20 at 9.47.21 AM.png"/>
          <p:cNvPicPr preferRelativeResize="0"/>
          <p:nvPr/>
        </p:nvPicPr>
        <p:blipFill rotWithShape="1">
          <a:blip r:embed="rId3">
            <a:alphaModFix/>
          </a:blip>
          <a:srcRect l="4413" r="4404"/>
          <a:stretch/>
        </p:blipFill>
        <p:spPr>
          <a:xfrm>
            <a:off x="0" y="0"/>
            <a:ext cx="9144000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32"/>
          <p:cNvSpPr txBox="1">
            <a:spLocks noGrp="1"/>
          </p:cNvSpPr>
          <p:nvPr>
            <p:ph type="title"/>
          </p:nvPr>
        </p:nvSpPr>
        <p:spPr>
          <a:xfrm>
            <a:off x="129675" y="129675"/>
            <a:ext cx="8846100" cy="486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Design 9: Photo Selection - Drag and Drop</a:t>
            </a:r>
            <a:endParaRPr sz="25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500"/>
          </a:p>
        </p:txBody>
      </p:sp>
      <p:pic>
        <p:nvPicPr>
          <p:cNvPr id="229" name="Google Shape;229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5200" y="706275"/>
            <a:ext cx="5636152" cy="4227076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32"/>
          <p:cNvSpPr txBox="1"/>
          <p:nvPr/>
        </p:nvSpPr>
        <p:spPr>
          <a:xfrm>
            <a:off x="6113675" y="662250"/>
            <a:ext cx="2771700" cy="427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Pros: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Photos are organised by folder.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Finding photos in a large collection is easier with ability to hide groups.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Selecting large groups of photos is easier.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Cons: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Lots on the screen at once. 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Extra settings to set takes more time and may be confusing. 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Google Shape;235;p33"/>
          <p:cNvPicPr preferRelativeResize="0"/>
          <p:nvPr/>
        </p:nvPicPr>
        <p:blipFill rotWithShape="1">
          <a:blip r:embed="rId3">
            <a:alphaModFix/>
          </a:blip>
          <a:srcRect r="11111" b="5329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33"/>
          <p:cNvSpPr txBox="1">
            <a:spLocks noGrp="1"/>
          </p:cNvSpPr>
          <p:nvPr>
            <p:ph type="title"/>
          </p:nvPr>
        </p:nvSpPr>
        <p:spPr>
          <a:xfrm>
            <a:off x="302550" y="237725"/>
            <a:ext cx="8514900" cy="449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500"/>
              <a:t>Design 10: Photo Selection - Drag and Drop</a:t>
            </a:r>
            <a:endParaRPr sz="2500" u="sng">
              <a:solidFill>
                <a:schemeClr val="accent5"/>
              </a:solidFill>
            </a:endParaRPr>
          </a:p>
        </p:txBody>
      </p:sp>
      <p:pic>
        <p:nvPicPr>
          <p:cNvPr id="237" name="Google Shape;237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2550" y="845000"/>
            <a:ext cx="5183498" cy="3887624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33"/>
          <p:cNvSpPr txBox="1"/>
          <p:nvPr/>
        </p:nvSpPr>
        <p:spPr>
          <a:xfrm>
            <a:off x="6045750" y="845000"/>
            <a:ext cx="2771700" cy="3887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Pros: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Less settings than previous design.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Allows for quick selection from multiple places.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Cons: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Not that intuitive, doesn’t really mimic any other design that might be known by a user.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Doesn’t allow for large selections from one category easily.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Google Shape;243;p34" descr="Screen Shot 2015-11-20 at 9.47.21 AM.png"/>
          <p:cNvPicPr preferRelativeResize="0"/>
          <p:nvPr/>
        </p:nvPicPr>
        <p:blipFill rotWithShape="1">
          <a:blip r:embed="rId3">
            <a:alphaModFix/>
          </a:blip>
          <a:srcRect l="4413" r="4404"/>
          <a:stretch/>
        </p:blipFill>
        <p:spPr>
          <a:xfrm>
            <a:off x="0" y="0"/>
            <a:ext cx="9144000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34"/>
          <p:cNvSpPr txBox="1">
            <a:spLocks noGrp="1"/>
          </p:cNvSpPr>
          <p:nvPr>
            <p:ph type="title"/>
          </p:nvPr>
        </p:nvSpPr>
        <p:spPr>
          <a:xfrm>
            <a:off x="129675" y="129675"/>
            <a:ext cx="8846100" cy="486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Design 11: Photo Selection - Drag and Drop</a:t>
            </a:r>
            <a:endParaRPr sz="2500"/>
          </a:p>
        </p:txBody>
      </p:sp>
      <p:pic>
        <p:nvPicPr>
          <p:cNvPr id="245" name="Google Shape;245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9051" y="681675"/>
            <a:ext cx="3243339" cy="4310400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34"/>
          <p:cNvSpPr txBox="1"/>
          <p:nvPr/>
        </p:nvSpPr>
        <p:spPr>
          <a:xfrm>
            <a:off x="4084700" y="931600"/>
            <a:ext cx="4614900" cy="1920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A two way connection is set up over wifi, then a screen appears with both each users gallery and an incoming photos bar. Here, each user can send a photo by a single tap on a given photo. 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The main intent of this design was to create minimal barriers and minimise the time sending photos would take over any other concerns. 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5"/>
          <p:cNvSpPr txBox="1"/>
          <p:nvPr/>
        </p:nvSpPr>
        <p:spPr>
          <a:xfrm>
            <a:off x="4036563" y="540050"/>
            <a:ext cx="42495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5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Design 12: Photo Selection</a:t>
            </a:r>
            <a:endParaRPr/>
          </a:p>
        </p:txBody>
      </p:sp>
      <p:pic>
        <p:nvPicPr>
          <p:cNvPr id="252" name="Google Shape;25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1500" y="499488"/>
            <a:ext cx="2930300" cy="41445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26725" y="1109450"/>
            <a:ext cx="3614127" cy="3293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6"/>
          <p:cNvSpPr txBox="1"/>
          <p:nvPr/>
        </p:nvSpPr>
        <p:spPr>
          <a:xfrm>
            <a:off x="468863" y="593175"/>
            <a:ext cx="42495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5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Design 12: Photo Selection</a:t>
            </a:r>
            <a:endParaRPr/>
          </a:p>
        </p:txBody>
      </p:sp>
      <p:sp>
        <p:nvSpPr>
          <p:cNvPr id="259" name="Google Shape;259;p36"/>
          <p:cNvSpPr txBox="1"/>
          <p:nvPr/>
        </p:nvSpPr>
        <p:spPr>
          <a:xfrm>
            <a:off x="462250" y="1232550"/>
            <a:ext cx="4743300" cy="31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Pros:</a:t>
            </a:r>
            <a:endParaRPr b="1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aleway"/>
              <a:buChar char="●"/>
            </a:pPr>
            <a:r>
              <a:rPr lang="en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Easier than a drag and drop design for selecting a large amount of photos at once</a:t>
            </a:r>
            <a:endParaRPr b="1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aleway"/>
              <a:buChar char="●"/>
            </a:pPr>
            <a:r>
              <a:rPr lang="en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Less time is needed to select photos, compared to dragging and dropping</a:t>
            </a:r>
            <a:endParaRPr b="1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aleway"/>
              <a:buChar char="●"/>
            </a:pPr>
            <a:r>
              <a:rPr lang="en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The receiver is able to preview the photos before downloading them, which saves bandwidth and prevents the receiver from downloading unwanted content </a:t>
            </a:r>
            <a:endParaRPr b="1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Cons:</a:t>
            </a:r>
            <a:endParaRPr b="1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aleway"/>
              <a:buChar char="●"/>
            </a:pPr>
            <a:r>
              <a:rPr lang="en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Less intuitive than drag and drop</a:t>
            </a:r>
            <a:endParaRPr b="1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aleway"/>
              <a:buChar char="●"/>
            </a:pPr>
            <a:r>
              <a:rPr lang="en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More steps required compared to other designs</a:t>
            </a:r>
            <a:endParaRPr b="1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7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13 - Connecting </a:t>
            </a:r>
            <a:endParaRPr/>
          </a:p>
        </p:txBody>
      </p:sp>
      <p:sp>
        <p:nvSpPr>
          <p:cNvPr id="265" name="Google Shape;265;p37"/>
          <p:cNvSpPr txBox="1">
            <a:spLocks noGrp="1"/>
          </p:cNvSpPr>
          <p:nvPr>
            <p:ph type="body" idx="1"/>
          </p:nvPr>
        </p:nvSpPr>
        <p:spPr>
          <a:xfrm>
            <a:off x="3373375" y="1567775"/>
            <a:ext cx="2472900" cy="30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/>
              <a:t>Pros: The connection is simple and doesn't require any prompts or button presses on screen. Using a physical object (the pencil) as a “key” ensures the pairing is thought about and therefore also doesn't need a password.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266" name="Google Shape;266;p37"/>
          <p:cNvSpPr txBox="1">
            <a:spLocks noGrp="1"/>
          </p:cNvSpPr>
          <p:nvPr>
            <p:ph type="body" idx="2"/>
          </p:nvPr>
        </p:nvSpPr>
        <p:spPr>
          <a:xfrm>
            <a:off x="5936325" y="1602575"/>
            <a:ext cx="28755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Cons: If the pencil for a phone is lost, pairing is not possible. The people paring must also be physically with each other.</a:t>
            </a:r>
            <a:endParaRPr/>
          </a:p>
        </p:txBody>
      </p:sp>
      <p:pic>
        <p:nvPicPr>
          <p:cNvPr id="267" name="Google Shape;26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100" y="1502275"/>
            <a:ext cx="2975739" cy="300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8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14 - Photo Sharing</a:t>
            </a:r>
            <a:endParaRPr/>
          </a:p>
        </p:txBody>
      </p:sp>
      <p:sp>
        <p:nvSpPr>
          <p:cNvPr id="273" name="Google Shape;273;p38"/>
          <p:cNvSpPr txBox="1">
            <a:spLocks noGrp="1"/>
          </p:cNvSpPr>
          <p:nvPr>
            <p:ph type="body" idx="1"/>
          </p:nvPr>
        </p:nvSpPr>
        <p:spPr>
          <a:xfrm>
            <a:off x="3687088" y="1602675"/>
            <a:ext cx="21894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Pros: The sharing is simple to use as once a phone is paired the photos can be selected like normal in the photos app and while connected to another phone the users phone simply has a new “unlocked” button which lets them send to the paired phone.</a:t>
            </a:r>
            <a:endParaRPr/>
          </a:p>
        </p:txBody>
      </p:sp>
      <p:sp>
        <p:nvSpPr>
          <p:cNvPr id="274" name="Google Shape;274;p38"/>
          <p:cNvSpPr txBox="1">
            <a:spLocks noGrp="1"/>
          </p:cNvSpPr>
          <p:nvPr>
            <p:ph type="body" idx="2"/>
          </p:nvPr>
        </p:nvSpPr>
        <p:spPr>
          <a:xfrm>
            <a:off x="6075324" y="1602675"/>
            <a:ext cx="21894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Cons: The paired phone may no longer want to receive anymore photos but while the pencils are inserted into the opposing phones they can freely send photos.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A solution to this could be to remove the other phones pencil to cancel the connection.</a:t>
            </a:r>
            <a:endParaRPr/>
          </a:p>
        </p:txBody>
      </p:sp>
      <p:pic>
        <p:nvPicPr>
          <p:cNvPr id="275" name="Google Shape;275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225" y="1602675"/>
            <a:ext cx="3220025" cy="2822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9"/>
          <p:cNvSpPr txBox="1"/>
          <p:nvPr/>
        </p:nvSpPr>
        <p:spPr>
          <a:xfrm>
            <a:off x="177100" y="115500"/>
            <a:ext cx="8138700" cy="770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Final Design:</a:t>
            </a:r>
            <a:endParaRPr sz="2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1" name="Google Shape;281;p39"/>
          <p:cNvSpPr/>
          <p:nvPr/>
        </p:nvSpPr>
        <p:spPr>
          <a:xfrm>
            <a:off x="639100" y="885600"/>
            <a:ext cx="1770900" cy="35574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2" name="Google Shape;282;p39"/>
          <p:cNvSpPr txBox="1"/>
          <p:nvPr/>
        </p:nvSpPr>
        <p:spPr>
          <a:xfrm>
            <a:off x="923975" y="1039475"/>
            <a:ext cx="1339800" cy="3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latin typeface="Lato"/>
                <a:ea typeface="Lato"/>
                <a:cs typeface="Lato"/>
                <a:sym typeface="Lato"/>
              </a:rPr>
              <a:t>Connections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: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3" name="Google Shape;283;p39"/>
          <p:cNvSpPr txBox="1"/>
          <p:nvPr/>
        </p:nvSpPr>
        <p:spPr>
          <a:xfrm>
            <a:off x="639100" y="1562950"/>
            <a:ext cx="15555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Phone: 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4" name="Google Shape;284;p39"/>
          <p:cNvSpPr txBox="1"/>
          <p:nvPr/>
        </p:nvSpPr>
        <p:spPr>
          <a:xfrm>
            <a:off x="746950" y="1794050"/>
            <a:ext cx="13398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Lato"/>
                <a:ea typeface="Lato"/>
                <a:cs typeface="Lato"/>
                <a:sym typeface="Lato"/>
              </a:rPr>
              <a:t>Desired device: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85" name="Google Shape;285;p39"/>
          <p:cNvCxnSpPr/>
          <p:nvPr/>
        </p:nvCxnSpPr>
        <p:spPr>
          <a:xfrm rot="10800000" flipH="1">
            <a:off x="654475" y="3418625"/>
            <a:ext cx="1763400" cy="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6" name="Google Shape;286;p39"/>
          <p:cNvSpPr txBox="1"/>
          <p:nvPr/>
        </p:nvSpPr>
        <p:spPr>
          <a:xfrm>
            <a:off x="677575" y="3565025"/>
            <a:ext cx="15861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Lato"/>
                <a:ea typeface="Lato"/>
                <a:cs typeface="Lato"/>
                <a:sym typeface="Lato"/>
              </a:rPr>
              <a:t>Password: _____________</a:t>
            </a:r>
            <a:endParaRPr sz="11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87" name="Google Shape;287;p39"/>
          <p:cNvCxnSpPr/>
          <p:nvPr/>
        </p:nvCxnSpPr>
        <p:spPr>
          <a:xfrm>
            <a:off x="639100" y="3988625"/>
            <a:ext cx="1763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8" name="Google Shape;288;p39"/>
          <p:cNvCxnSpPr>
            <a:endCxn id="281" idx="2"/>
          </p:cNvCxnSpPr>
          <p:nvPr/>
        </p:nvCxnSpPr>
        <p:spPr>
          <a:xfrm flipH="1">
            <a:off x="1524550" y="3996300"/>
            <a:ext cx="7800" cy="446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9" name="Google Shape;289;p39"/>
          <p:cNvSpPr txBox="1"/>
          <p:nvPr/>
        </p:nvSpPr>
        <p:spPr>
          <a:xfrm>
            <a:off x="677575" y="4027125"/>
            <a:ext cx="9624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Settings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0" name="Google Shape;290;p39"/>
          <p:cNvSpPr txBox="1"/>
          <p:nvPr/>
        </p:nvSpPr>
        <p:spPr>
          <a:xfrm>
            <a:off x="1524550" y="4027125"/>
            <a:ext cx="1247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Share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1" name="Google Shape;291;p39"/>
          <p:cNvSpPr txBox="1"/>
          <p:nvPr/>
        </p:nvSpPr>
        <p:spPr>
          <a:xfrm>
            <a:off x="2483150" y="1093250"/>
            <a:ext cx="2571900" cy="7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Select device to connect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2" name="Google Shape;292;p39"/>
          <p:cNvSpPr/>
          <p:nvPr/>
        </p:nvSpPr>
        <p:spPr>
          <a:xfrm rot="8956866">
            <a:off x="1691588" y="1602169"/>
            <a:ext cx="987223" cy="156717"/>
          </a:xfrm>
          <a:prstGeom prst="notchedRightArrow">
            <a:avLst>
              <a:gd name="adj1" fmla="val 50000"/>
              <a:gd name="adj2" fmla="val 52396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3" name="Google Shape;293;p39"/>
          <p:cNvSpPr/>
          <p:nvPr/>
        </p:nvSpPr>
        <p:spPr>
          <a:xfrm rot="8956866">
            <a:off x="2234463" y="3344169"/>
            <a:ext cx="987223" cy="156717"/>
          </a:xfrm>
          <a:prstGeom prst="notchedRightArrow">
            <a:avLst>
              <a:gd name="adj1" fmla="val 50000"/>
              <a:gd name="adj2" fmla="val 52396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4" name="Google Shape;294;p39"/>
          <p:cNvSpPr txBox="1"/>
          <p:nvPr/>
        </p:nvSpPr>
        <p:spPr>
          <a:xfrm>
            <a:off x="3161675" y="2325450"/>
            <a:ext cx="1763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Bottom screen opens up and password prompt is given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5" name="Google Shape;295;p39"/>
          <p:cNvSpPr txBox="1"/>
          <p:nvPr/>
        </p:nvSpPr>
        <p:spPr>
          <a:xfrm>
            <a:off x="7508475" y="4404650"/>
            <a:ext cx="16170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Click share to open photo sharing screen 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6" name="Google Shape;296;p39"/>
          <p:cNvSpPr/>
          <p:nvPr/>
        </p:nvSpPr>
        <p:spPr>
          <a:xfrm>
            <a:off x="5055050" y="847238"/>
            <a:ext cx="1770900" cy="35574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7" name="Google Shape;297;p39"/>
          <p:cNvSpPr txBox="1"/>
          <p:nvPr/>
        </p:nvSpPr>
        <p:spPr>
          <a:xfrm>
            <a:off x="5339925" y="1001113"/>
            <a:ext cx="1339800" cy="3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latin typeface="Lato"/>
                <a:ea typeface="Lato"/>
                <a:cs typeface="Lato"/>
                <a:sym typeface="Lato"/>
              </a:rPr>
              <a:t>Connections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: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8" name="Google Shape;298;p39"/>
          <p:cNvSpPr txBox="1"/>
          <p:nvPr/>
        </p:nvSpPr>
        <p:spPr>
          <a:xfrm>
            <a:off x="5055050" y="1524588"/>
            <a:ext cx="15555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Phone: 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9" name="Google Shape;299;p39"/>
          <p:cNvSpPr txBox="1"/>
          <p:nvPr/>
        </p:nvSpPr>
        <p:spPr>
          <a:xfrm>
            <a:off x="5162900" y="1755688"/>
            <a:ext cx="13398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Lato"/>
                <a:ea typeface="Lato"/>
                <a:cs typeface="Lato"/>
                <a:sym typeface="Lato"/>
              </a:rPr>
              <a:t>Desired device: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00" name="Google Shape;300;p39"/>
          <p:cNvCxnSpPr/>
          <p:nvPr/>
        </p:nvCxnSpPr>
        <p:spPr>
          <a:xfrm rot="10800000" flipH="1">
            <a:off x="5070425" y="3380263"/>
            <a:ext cx="1763400" cy="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1" name="Google Shape;301;p39"/>
          <p:cNvCxnSpPr/>
          <p:nvPr/>
        </p:nvCxnSpPr>
        <p:spPr>
          <a:xfrm>
            <a:off x="5055050" y="3950263"/>
            <a:ext cx="1763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2" name="Google Shape;302;p39"/>
          <p:cNvSpPr txBox="1"/>
          <p:nvPr/>
        </p:nvSpPr>
        <p:spPr>
          <a:xfrm>
            <a:off x="5093525" y="3988763"/>
            <a:ext cx="9624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Settings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3" name="Google Shape;303;p39"/>
          <p:cNvSpPr txBox="1"/>
          <p:nvPr/>
        </p:nvSpPr>
        <p:spPr>
          <a:xfrm>
            <a:off x="5940500" y="3988763"/>
            <a:ext cx="1247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Share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4" name="Google Shape;304;p39"/>
          <p:cNvSpPr/>
          <p:nvPr/>
        </p:nvSpPr>
        <p:spPr>
          <a:xfrm rot="-9383254">
            <a:off x="6531308" y="4333608"/>
            <a:ext cx="987148" cy="156783"/>
          </a:xfrm>
          <a:prstGeom prst="notchedRightArrow">
            <a:avLst>
              <a:gd name="adj1" fmla="val 50000"/>
              <a:gd name="adj2" fmla="val 52396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5" name="Google Shape;305;p39"/>
          <p:cNvSpPr txBox="1"/>
          <p:nvPr/>
        </p:nvSpPr>
        <p:spPr>
          <a:xfrm>
            <a:off x="5133950" y="3457025"/>
            <a:ext cx="13977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Connected!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06" name="Google Shape;306;p39"/>
          <p:cNvCxnSpPr/>
          <p:nvPr/>
        </p:nvCxnSpPr>
        <p:spPr>
          <a:xfrm>
            <a:off x="5928875" y="3957725"/>
            <a:ext cx="0" cy="438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40"/>
          <p:cNvSpPr/>
          <p:nvPr/>
        </p:nvSpPr>
        <p:spPr>
          <a:xfrm>
            <a:off x="639100" y="885600"/>
            <a:ext cx="1770900" cy="35574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2" name="Google Shape;312;p40"/>
          <p:cNvSpPr/>
          <p:nvPr/>
        </p:nvSpPr>
        <p:spPr>
          <a:xfrm>
            <a:off x="5753150" y="842388"/>
            <a:ext cx="1770900" cy="35574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3" name="Google Shape;313;p40"/>
          <p:cNvSpPr txBox="1"/>
          <p:nvPr/>
        </p:nvSpPr>
        <p:spPr>
          <a:xfrm>
            <a:off x="1037425" y="982275"/>
            <a:ext cx="882000" cy="3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latin typeface="Lato"/>
                <a:ea typeface="Lato"/>
                <a:cs typeface="Lato"/>
                <a:sym typeface="Lato"/>
              </a:rPr>
              <a:t>Photos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: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14" name="Google Shape;314;p40"/>
          <p:cNvCxnSpPr/>
          <p:nvPr/>
        </p:nvCxnSpPr>
        <p:spPr>
          <a:xfrm>
            <a:off x="646250" y="1478425"/>
            <a:ext cx="1770600" cy="9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5" name="Google Shape;315;p40"/>
          <p:cNvCxnSpPr/>
          <p:nvPr/>
        </p:nvCxnSpPr>
        <p:spPr>
          <a:xfrm>
            <a:off x="639250" y="1834450"/>
            <a:ext cx="1770600" cy="9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6" name="Google Shape;316;p40"/>
          <p:cNvSpPr txBox="1"/>
          <p:nvPr/>
        </p:nvSpPr>
        <p:spPr>
          <a:xfrm>
            <a:off x="750225" y="1450663"/>
            <a:ext cx="6768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Select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17" name="Google Shape;317;p40"/>
          <p:cNvCxnSpPr/>
          <p:nvPr/>
        </p:nvCxnSpPr>
        <p:spPr>
          <a:xfrm>
            <a:off x="1478425" y="1478425"/>
            <a:ext cx="0" cy="354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8" name="Google Shape;318;p40"/>
          <p:cNvSpPr txBox="1"/>
          <p:nvPr/>
        </p:nvSpPr>
        <p:spPr>
          <a:xfrm>
            <a:off x="1634050" y="1450663"/>
            <a:ext cx="7758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Cancel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9" name="Google Shape;319;p40"/>
          <p:cNvSpPr/>
          <p:nvPr/>
        </p:nvSpPr>
        <p:spPr>
          <a:xfrm>
            <a:off x="814475" y="2100025"/>
            <a:ext cx="283200" cy="285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40"/>
          <p:cNvSpPr/>
          <p:nvPr/>
        </p:nvSpPr>
        <p:spPr>
          <a:xfrm>
            <a:off x="1336825" y="2100025"/>
            <a:ext cx="283200" cy="285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40"/>
          <p:cNvSpPr/>
          <p:nvPr/>
        </p:nvSpPr>
        <p:spPr>
          <a:xfrm>
            <a:off x="1880350" y="2100025"/>
            <a:ext cx="283200" cy="285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40"/>
          <p:cNvSpPr/>
          <p:nvPr/>
        </p:nvSpPr>
        <p:spPr>
          <a:xfrm>
            <a:off x="1336825" y="2749375"/>
            <a:ext cx="283200" cy="285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40"/>
          <p:cNvSpPr/>
          <p:nvPr/>
        </p:nvSpPr>
        <p:spPr>
          <a:xfrm>
            <a:off x="814475" y="2749375"/>
            <a:ext cx="283200" cy="285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40"/>
          <p:cNvSpPr/>
          <p:nvPr/>
        </p:nvSpPr>
        <p:spPr>
          <a:xfrm>
            <a:off x="1880350" y="2749375"/>
            <a:ext cx="283200" cy="285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40"/>
          <p:cNvSpPr/>
          <p:nvPr/>
        </p:nvSpPr>
        <p:spPr>
          <a:xfrm>
            <a:off x="814475" y="3398725"/>
            <a:ext cx="283200" cy="285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40"/>
          <p:cNvSpPr/>
          <p:nvPr/>
        </p:nvSpPr>
        <p:spPr>
          <a:xfrm>
            <a:off x="1336825" y="3398725"/>
            <a:ext cx="283200" cy="285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40"/>
          <p:cNvSpPr/>
          <p:nvPr/>
        </p:nvSpPr>
        <p:spPr>
          <a:xfrm>
            <a:off x="1880350" y="3398725"/>
            <a:ext cx="283200" cy="285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40"/>
          <p:cNvSpPr/>
          <p:nvPr/>
        </p:nvSpPr>
        <p:spPr>
          <a:xfrm rot="8956486">
            <a:off x="1286762" y="1147336"/>
            <a:ext cx="1285324" cy="156717"/>
          </a:xfrm>
          <a:prstGeom prst="notchedRightArrow">
            <a:avLst>
              <a:gd name="adj1" fmla="val 50000"/>
              <a:gd name="adj2" fmla="val 52396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9" name="Google Shape;329;p40"/>
          <p:cNvSpPr txBox="1"/>
          <p:nvPr/>
        </p:nvSpPr>
        <p:spPr>
          <a:xfrm>
            <a:off x="2550325" y="663325"/>
            <a:ext cx="2571900" cy="48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User presses select button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0" name="Google Shape;330;p40"/>
          <p:cNvSpPr/>
          <p:nvPr/>
        </p:nvSpPr>
        <p:spPr>
          <a:xfrm>
            <a:off x="1097675" y="1908738"/>
            <a:ext cx="124200" cy="126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40"/>
          <p:cNvSpPr/>
          <p:nvPr/>
        </p:nvSpPr>
        <p:spPr>
          <a:xfrm>
            <a:off x="1620025" y="1908725"/>
            <a:ext cx="124200" cy="126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40"/>
          <p:cNvSpPr/>
          <p:nvPr/>
        </p:nvSpPr>
        <p:spPr>
          <a:xfrm>
            <a:off x="2142375" y="1908738"/>
            <a:ext cx="124200" cy="126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40"/>
          <p:cNvSpPr/>
          <p:nvPr/>
        </p:nvSpPr>
        <p:spPr>
          <a:xfrm>
            <a:off x="1097675" y="2558088"/>
            <a:ext cx="124200" cy="126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40"/>
          <p:cNvSpPr/>
          <p:nvPr/>
        </p:nvSpPr>
        <p:spPr>
          <a:xfrm>
            <a:off x="1620025" y="2558088"/>
            <a:ext cx="124200" cy="126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40"/>
          <p:cNvSpPr/>
          <p:nvPr/>
        </p:nvSpPr>
        <p:spPr>
          <a:xfrm>
            <a:off x="2142375" y="2558088"/>
            <a:ext cx="124200" cy="126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40"/>
          <p:cNvSpPr/>
          <p:nvPr/>
        </p:nvSpPr>
        <p:spPr>
          <a:xfrm>
            <a:off x="1097675" y="3207450"/>
            <a:ext cx="124200" cy="126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p40"/>
          <p:cNvSpPr/>
          <p:nvPr/>
        </p:nvSpPr>
        <p:spPr>
          <a:xfrm>
            <a:off x="1620025" y="3207475"/>
            <a:ext cx="124200" cy="126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40"/>
          <p:cNvSpPr/>
          <p:nvPr/>
        </p:nvSpPr>
        <p:spPr>
          <a:xfrm>
            <a:off x="2163550" y="3207450"/>
            <a:ext cx="124200" cy="126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40"/>
          <p:cNvSpPr/>
          <p:nvPr/>
        </p:nvSpPr>
        <p:spPr>
          <a:xfrm rot="8101479">
            <a:off x="2177678" y="2049951"/>
            <a:ext cx="985990" cy="156553"/>
          </a:xfrm>
          <a:prstGeom prst="notchedRightArrow">
            <a:avLst>
              <a:gd name="adj1" fmla="val 50000"/>
              <a:gd name="adj2" fmla="val 52396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0" name="Google Shape;340;p40"/>
          <p:cNvSpPr txBox="1"/>
          <p:nvPr/>
        </p:nvSpPr>
        <p:spPr>
          <a:xfrm>
            <a:off x="2862200" y="1348825"/>
            <a:ext cx="3031500" cy="48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Checkboxes appear next to photos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41" name="Google Shape;341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7676" y="2363388"/>
            <a:ext cx="283200" cy="324122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Google Shape;34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7676" y="3016138"/>
            <a:ext cx="283200" cy="324122"/>
          </a:xfrm>
          <a:prstGeom prst="rect">
            <a:avLst/>
          </a:prstGeom>
          <a:noFill/>
          <a:ln>
            <a:noFill/>
          </a:ln>
        </p:spPr>
      </p:pic>
      <p:pic>
        <p:nvPicPr>
          <p:cNvPr id="343" name="Google Shape;343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2626" y="2363400"/>
            <a:ext cx="283200" cy="32412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44" name="Google Shape;344;p40"/>
          <p:cNvCxnSpPr/>
          <p:nvPr/>
        </p:nvCxnSpPr>
        <p:spPr>
          <a:xfrm>
            <a:off x="639250" y="3971375"/>
            <a:ext cx="1770600" cy="9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5" name="Google Shape;345;p40"/>
          <p:cNvSpPr txBox="1"/>
          <p:nvPr/>
        </p:nvSpPr>
        <p:spPr>
          <a:xfrm>
            <a:off x="1140025" y="4048063"/>
            <a:ext cx="6768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Send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6" name="Google Shape;346;p40"/>
          <p:cNvSpPr/>
          <p:nvPr/>
        </p:nvSpPr>
        <p:spPr>
          <a:xfrm rot="10283773">
            <a:off x="1747873" y="4046519"/>
            <a:ext cx="1431813" cy="156559"/>
          </a:xfrm>
          <a:prstGeom prst="notchedRightArrow">
            <a:avLst>
              <a:gd name="adj1" fmla="val 50000"/>
              <a:gd name="adj2" fmla="val 52396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7" name="Google Shape;347;p40"/>
          <p:cNvSpPr txBox="1"/>
          <p:nvPr/>
        </p:nvSpPr>
        <p:spPr>
          <a:xfrm>
            <a:off x="3183325" y="3731525"/>
            <a:ext cx="3031500" cy="48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User presses send button after selecting photos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8" name="Google Shape;348;p40"/>
          <p:cNvSpPr/>
          <p:nvPr/>
        </p:nvSpPr>
        <p:spPr>
          <a:xfrm>
            <a:off x="5928150" y="1808200"/>
            <a:ext cx="1453500" cy="1705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40"/>
          <p:cNvSpPr txBox="1"/>
          <p:nvPr/>
        </p:nvSpPr>
        <p:spPr>
          <a:xfrm>
            <a:off x="5880750" y="1846675"/>
            <a:ext cx="1548300" cy="5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Device 1 wants to send 3 photos: 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0" name="Google Shape;350;p40"/>
          <p:cNvSpPr/>
          <p:nvPr/>
        </p:nvSpPr>
        <p:spPr>
          <a:xfrm>
            <a:off x="5990925" y="2478600"/>
            <a:ext cx="283200" cy="285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40"/>
          <p:cNvSpPr/>
          <p:nvPr/>
        </p:nvSpPr>
        <p:spPr>
          <a:xfrm>
            <a:off x="6497000" y="2478600"/>
            <a:ext cx="283200" cy="285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40"/>
          <p:cNvSpPr/>
          <p:nvPr/>
        </p:nvSpPr>
        <p:spPr>
          <a:xfrm>
            <a:off x="7003075" y="2478600"/>
            <a:ext cx="283200" cy="285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53" name="Google Shape;353;p40"/>
          <p:cNvCxnSpPr/>
          <p:nvPr/>
        </p:nvCxnSpPr>
        <p:spPr>
          <a:xfrm>
            <a:off x="5928150" y="3124300"/>
            <a:ext cx="14649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4" name="Google Shape;354;p40"/>
          <p:cNvCxnSpPr/>
          <p:nvPr/>
        </p:nvCxnSpPr>
        <p:spPr>
          <a:xfrm>
            <a:off x="6649150" y="3112850"/>
            <a:ext cx="5700" cy="400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5" name="Google Shape;355;p40"/>
          <p:cNvSpPr txBox="1"/>
          <p:nvPr/>
        </p:nvSpPr>
        <p:spPr>
          <a:xfrm>
            <a:off x="5928150" y="3105063"/>
            <a:ext cx="808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Accept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6" name="Google Shape;356;p40"/>
          <p:cNvSpPr txBox="1"/>
          <p:nvPr/>
        </p:nvSpPr>
        <p:spPr>
          <a:xfrm>
            <a:off x="6649150" y="3124300"/>
            <a:ext cx="808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Decline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7" name="Google Shape;357;p40"/>
          <p:cNvSpPr/>
          <p:nvPr/>
        </p:nvSpPr>
        <p:spPr>
          <a:xfrm rot="-360431">
            <a:off x="4889094" y="2706248"/>
            <a:ext cx="986115" cy="156572"/>
          </a:xfrm>
          <a:prstGeom prst="notchedRightArrow">
            <a:avLst>
              <a:gd name="adj1" fmla="val 50000"/>
              <a:gd name="adj2" fmla="val 52396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8" name="Google Shape;358;p40"/>
          <p:cNvSpPr txBox="1"/>
          <p:nvPr/>
        </p:nvSpPr>
        <p:spPr>
          <a:xfrm>
            <a:off x="2381887" y="2647525"/>
            <a:ext cx="2733600" cy="48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Receiving device sees a modal appear with photo thumbnails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9" name="Google Shape;359;p40"/>
          <p:cNvSpPr/>
          <p:nvPr/>
        </p:nvSpPr>
        <p:spPr>
          <a:xfrm rot="8955843">
            <a:off x="1408657" y="516365"/>
            <a:ext cx="866984" cy="156717"/>
          </a:xfrm>
          <a:prstGeom prst="notchedRightArrow">
            <a:avLst>
              <a:gd name="adj1" fmla="val 50000"/>
              <a:gd name="adj2" fmla="val 52396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0" name="Google Shape;360;p40"/>
          <p:cNvSpPr txBox="1"/>
          <p:nvPr/>
        </p:nvSpPr>
        <p:spPr>
          <a:xfrm>
            <a:off x="2287750" y="50125"/>
            <a:ext cx="3834900" cy="48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After pressing the share photos button on the previous screen, their photo library appears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1" name="Google Shape;361;p40"/>
          <p:cNvSpPr/>
          <p:nvPr/>
        </p:nvSpPr>
        <p:spPr>
          <a:xfrm rot="-360431">
            <a:off x="4999269" y="3244473"/>
            <a:ext cx="986115" cy="156572"/>
          </a:xfrm>
          <a:prstGeom prst="notchedRightArrow">
            <a:avLst>
              <a:gd name="adj1" fmla="val 50000"/>
              <a:gd name="adj2" fmla="val 52396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2" name="Google Shape;362;p40"/>
          <p:cNvSpPr txBox="1"/>
          <p:nvPr/>
        </p:nvSpPr>
        <p:spPr>
          <a:xfrm>
            <a:off x="2653650" y="3293913"/>
            <a:ext cx="2733600" cy="48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User presses accept button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41"/>
          <p:cNvSpPr/>
          <p:nvPr/>
        </p:nvSpPr>
        <p:spPr>
          <a:xfrm>
            <a:off x="639100" y="885600"/>
            <a:ext cx="1770900" cy="35574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8" name="Google Shape;368;p41"/>
          <p:cNvSpPr/>
          <p:nvPr/>
        </p:nvSpPr>
        <p:spPr>
          <a:xfrm>
            <a:off x="6611475" y="842388"/>
            <a:ext cx="1770900" cy="35574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9" name="Google Shape;369;p41"/>
          <p:cNvSpPr/>
          <p:nvPr/>
        </p:nvSpPr>
        <p:spPr>
          <a:xfrm>
            <a:off x="6770175" y="1811700"/>
            <a:ext cx="1453500" cy="1705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41"/>
          <p:cNvSpPr/>
          <p:nvPr/>
        </p:nvSpPr>
        <p:spPr>
          <a:xfrm>
            <a:off x="797800" y="1768500"/>
            <a:ext cx="1453500" cy="1705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41"/>
          <p:cNvSpPr txBox="1"/>
          <p:nvPr/>
        </p:nvSpPr>
        <p:spPr>
          <a:xfrm>
            <a:off x="955450" y="1908450"/>
            <a:ext cx="1138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Sending..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2" name="Google Shape;372;p41"/>
          <p:cNvSpPr txBox="1"/>
          <p:nvPr/>
        </p:nvSpPr>
        <p:spPr>
          <a:xfrm>
            <a:off x="6927825" y="1908450"/>
            <a:ext cx="1138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Receiving…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3" name="Google Shape;373;p41"/>
          <p:cNvSpPr/>
          <p:nvPr/>
        </p:nvSpPr>
        <p:spPr>
          <a:xfrm>
            <a:off x="927000" y="2975525"/>
            <a:ext cx="744000" cy="206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p41"/>
          <p:cNvSpPr/>
          <p:nvPr/>
        </p:nvSpPr>
        <p:spPr>
          <a:xfrm>
            <a:off x="1671000" y="2975525"/>
            <a:ext cx="399900" cy="2061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" name="Google Shape;375;p41"/>
          <p:cNvSpPr/>
          <p:nvPr/>
        </p:nvSpPr>
        <p:spPr>
          <a:xfrm>
            <a:off x="6927825" y="3070700"/>
            <a:ext cx="744000" cy="206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41"/>
          <p:cNvSpPr/>
          <p:nvPr/>
        </p:nvSpPr>
        <p:spPr>
          <a:xfrm>
            <a:off x="7666125" y="3070700"/>
            <a:ext cx="399900" cy="2061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p41"/>
          <p:cNvSpPr/>
          <p:nvPr/>
        </p:nvSpPr>
        <p:spPr>
          <a:xfrm rot="-6163678">
            <a:off x="744605" y="3873203"/>
            <a:ext cx="1348025" cy="156549"/>
          </a:xfrm>
          <a:prstGeom prst="notchedRightArrow">
            <a:avLst>
              <a:gd name="adj1" fmla="val 50000"/>
              <a:gd name="adj2" fmla="val 52396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8" name="Google Shape;378;p41"/>
          <p:cNvSpPr txBox="1"/>
          <p:nvPr/>
        </p:nvSpPr>
        <p:spPr>
          <a:xfrm>
            <a:off x="1671000" y="4399800"/>
            <a:ext cx="3031500" cy="48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Once the user accepts the photos a progress bar is visible on both devices as the photos are sent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9" name="Google Shape;379;p41"/>
          <p:cNvSpPr/>
          <p:nvPr/>
        </p:nvSpPr>
        <p:spPr>
          <a:xfrm>
            <a:off x="3625288" y="885588"/>
            <a:ext cx="1770900" cy="35574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0" name="Google Shape;380;p41"/>
          <p:cNvSpPr/>
          <p:nvPr/>
        </p:nvSpPr>
        <p:spPr>
          <a:xfrm>
            <a:off x="3783988" y="1811700"/>
            <a:ext cx="1453500" cy="1705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41"/>
          <p:cNvSpPr txBox="1"/>
          <p:nvPr/>
        </p:nvSpPr>
        <p:spPr>
          <a:xfrm>
            <a:off x="4099288" y="2429250"/>
            <a:ext cx="1138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Success!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2" name="Google Shape;382;p41"/>
          <p:cNvSpPr/>
          <p:nvPr/>
        </p:nvSpPr>
        <p:spPr>
          <a:xfrm rot="-480895">
            <a:off x="2521704" y="2542787"/>
            <a:ext cx="991889" cy="156639"/>
          </a:xfrm>
          <a:prstGeom prst="notchedRightArrow">
            <a:avLst>
              <a:gd name="adj1" fmla="val 50000"/>
              <a:gd name="adj2" fmla="val 52396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3" name="Google Shape;383;p41"/>
          <p:cNvSpPr/>
          <p:nvPr/>
        </p:nvSpPr>
        <p:spPr>
          <a:xfrm rot="-10452087">
            <a:off x="5507941" y="2542878"/>
            <a:ext cx="991775" cy="156480"/>
          </a:xfrm>
          <a:prstGeom prst="notchedRightArrow">
            <a:avLst>
              <a:gd name="adj1" fmla="val 50000"/>
              <a:gd name="adj2" fmla="val 52396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4" name="Google Shape;384;p41"/>
          <p:cNvSpPr txBox="1"/>
          <p:nvPr/>
        </p:nvSpPr>
        <p:spPr>
          <a:xfrm>
            <a:off x="2995000" y="255000"/>
            <a:ext cx="3031500" cy="48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Both users are informed of success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5"/>
          <p:cNvSpPr txBox="1">
            <a:spLocks noGrp="1"/>
          </p:cNvSpPr>
          <p:nvPr>
            <p:ph type="title" idx="4294967295"/>
          </p:nvPr>
        </p:nvSpPr>
        <p:spPr>
          <a:xfrm>
            <a:off x="314550" y="271725"/>
            <a:ext cx="8514900" cy="5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500">
                <a:solidFill>
                  <a:schemeClr val="dk1"/>
                </a:solidFill>
              </a:rPr>
              <a:t>Design 1: Establishing Connection - Bluetooth Pairing</a:t>
            </a:r>
            <a:endParaRPr sz="1900"/>
          </a:p>
        </p:txBody>
      </p:sp>
      <p:sp>
        <p:nvSpPr>
          <p:cNvPr id="90" name="Google Shape;90;p15"/>
          <p:cNvSpPr txBox="1">
            <a:spLocks noGrp="1"/>
          </p:cNvSpPr>
          <p:nvPr>
            <p:ph type="title" idx="4294967295"/>
          </p:nvPr>
        </p:nvSpPr>
        <p:spPr>
          <a:xfrm>
            <a:off x="535775" y="1480150"/>
            <a:ext cx="5197200" cy="306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0">
                <a:latin typeface="Lato"/>
                <a:ea typeface="Lato"/>
                <a:cs typeface="Lato"/>
                <a:sym typeface="Lato"/>
              </a:rPr>
              <a:t> </a:t>
            </a:r>
            <a:endParaRPr sz="17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91" name="Google Shape;91;p15" descr="Book titled, &quot;Made To Stick,&quot; standing on its sid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43776" y="2804500"/>
            <a:ext cx="1572275" cy="2051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4550" y="832125"/>
            <a:ext cx="6437975" cy="4023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6"/>
          <p:cNvSpPr txBox="1">
            <a:spLocks noGrp="1"/>
          </p:cNvSpPr>
          <p:nvPr>
            <p:ph type="title" idx="4294967295"/>
          </p:nvPr>
        </p:nvSpPr>
        <p:spPr>
          <a:xfrm>
            <a:off x="314550" y="271725"/>
            <a:ext cx="8514900" cy="5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500">
                <a:solidFill>
                  <a:schemeClr val="dk1"/>
                </a:solidFill>
              </a:rPr>
              <a:t>Design 1: Establishing Connection - Bluetooth Pairing</a:t>
            </a:r>
            <a:endParaRPr sz="1900"/>
          </a:p>
        </p:txBody>
      </p:sp>
      <p:sp>
        <p:nvSpPr>
          <p:cNvPr id="98" name="Google Shape;98;p16"/>
          <p:cNvSpPr txBox="1">
            <a:spLocks noGrp="1"/>
          </p:cNvSpPr>
          <p:nvPr>
            <p:ph type="title" idx="4294967295"/>
          </p:nvPr>
        </p:nvSpPr>
        <p:spPr>
          <a:xfrm>
            <a:off x="535775" y="1480150"/>
            <a:ext cx="5197200" cy="306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0">
                <a:latin typeface="Lato"/>
                <a:ea typeface="Lato"/>
                <a:cs typeface="Lato"/>
                <a:sym typeface="Lato"/>
              </a:rPr>
              <a:t> </a:t>
            </a:r>
            <a:endParaRPr sz="17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99" name="Google Shape;99;p16" descr="Book titled, &quot;Made To Stick,&quot; standing on its sid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43776" y="2804500"/>
            <a:ext cx="1572275" cy="2051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4550" y="832125"/>
            <a:ext cx="6437949" cy="4023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 txBox="1">
            <a:spLocks noGrp="1"/>
          </p:cNvSpPr>
          <p:nvPr>
            <p:ph type="title" idx="4294967295"/>
          </p:nvPr>
        </p:nvSpPr>
        <p:spPr>
          <a:xfrm>
            <a:off x="314550" y="271725"/>
            <a:ext cx="8514900" cy="5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500">
                <a:solidFill>
                  <a:schemeClr val="dk1"/>
                </a:solidFill>
              </a:rPr>
              <a:t>Design 1: Establishing Connection - Bluetooth Pairing</a:t>
            </a:r>
            <a:endParaRPr sz="1900"/>
          </a:p>
        </p:txBody>
      </p:sp>
      <p:sp>
        <p:nvSpPr>
          <p:cNvPr id="106" name="Google Shape;106;p17"/>
          <p:cNvSpPr txBox="1">
            <a:spLocks noGrp="1"/>
          </p:cNvSpPr>
          <p:nvPr>
            <p:ph type="title" idx="4294967295"/>
          </p:nvPr>
        </p:nvSpPr>
        <p:spPr>
          <a:xfrm>
            <a:off x="535775" y="1480150"/>
            <a:ext cx="5197200" cy="306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0">
                <a:latin typeface="Lato"/>
                <a:ea typeface="Lato"/>
                <a:cs typeface="Lato"/>
                <a:sym typeface="Lato"/>
              </a:rPr>
              <a:t> </a:t>
            </a:r>
            <a:endParaRPr sz="17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07" name="Google Shape;107;p17" descr="Book titled, &quot;Made To Stick,&quot; standing on its sid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43776" y="2804500"/>
            <a:ext cx="1572275" cy="2051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4550" y="832125"/>
            <a:ext cx="6437970" cy="4023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8"/>
          <p:cNvSpPr txBox="1">
            <a:spLocks noGrp="1"/>
          </p:cNvSpPr>
          <p:nvPr>
            <p:ph type="title" idx="4294967295"/>
          </p:nvPr>
        </p:nvSpPr>
        <p:spPr>
          <a:xfrm>
            <a:off x="314550" y="271725"/>
            <a:ext cx="8514900" cy="5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500">
                <a:solidFill>
                  <a:schemeClr val="dk1"/>
                </a:solidFill>
              </a:rPr>
              <a:t>Design 1: Establishing Connection - Bluetooth Pairing</a:t>
            </a:r>
            <a:endParaRPr sz="1900"/>
          </a:p>
        </p:txBody>
      </p:sp>
      <p:sp>
        <p:nvSpPr>
          <p:cNvPr id="114" name="Google Shape;114;p18"/>
          <p:cNvSpPr txBox="1">
            <a:spLocks noGrp="1"/>
          </p:cNvSpPr>
          <p:nvPr>
            <p:ph type="title" idx="4294967295"/>
          </p:nvPr>
        </p:nvSpPr>
        <p:spPr>
          <a:xfrm>
            <a:off x="535775" y="1480150"/>
            <a:ext cx="5197200" cy="306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0">
                <a:latin typeface="Lato"/>
                <a:ea typeface="Lato"/>
                <a:cs typeface="Lato"/>
                <a:sym typeface="Lato"/>
              </a:rPr>
              <a:t> </a:t>
            </a:r>
            <a:endParaRPr sz="17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15" name="Google Shape;115;p18" descr="Book titled, &quot;Made To Stick,&quot; standing on its sid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43776" y="2804500"/>
            <a:ext cx="1572275" cy="2051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4550" y="832125"/>
            <a:ext cx="6437970" cy="4023725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8"/>
          <p:cNvSpPr txBox="1"/>
          <p:nvPr/>
        </p:nvSpPr>
        <p:spPr>
          <a:xfrm>
            <a:off x="6830100" y="1053425"/>
            <a:ext cx="2313900" cy="12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ato"/>
                <a:ea typeface="Lato"/>
                <a:cs typeface="Lato"/>
                <a:sym typeface="Lato"/>
              </a:rPr>
              <a:t>Strengths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: Simple and familiar process. </a:t>
            </a:r>
            <a:r>
              <a:rPr lang="en" b="1">
                <a:latin typeface="Lato"/>
                <a:ea typeface="Lato"/>
                <a:cs typeface="Lato"/>
                <a:sym typeface="Lato"/>
              </a:rPr>
              <a:t>Weaknesses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: Bluetooth pairing might take time and could be unreliable.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9"/>
          <p:cNvSpPr txBox="1">
            <a:spLocks noGrp="1"/>
          </p:cNvSpPr>
          <p:nvPr>
            <p:ph type="title"/>
          </p:nvPr>
        </p:nvSpPr>
        <p:spPr>
          <a:xfrm>
            <a:off x="283099" y="712150"/>
            <a:ext cx="8622300" cy="38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500"/>
              <a:t>Design 2: Establishing Connection - </a:t>
            </a:r>
            <a:endParaRPr sz="2500"/>
          </a:p>
        </p:txBody>
      </p:sp>
      <p:pic>
        <p:nvPicPr>
          <p:cNvPr id="123" name="Google Shape;123;p19"/>
          <p:cNvPicPr preferRelativeResize="0"/>
          <p:nvPr/>
        </p:nvPicPr>
        <p:blipFill rotWithShape="1">
          <a:blip r:embed="rId3">
            <a:alphaModFix/>
          </a:blip>
          <a:srcRect b="51188"/>
          <a:stretch/>
        </p:blipFill>
        <p:spPr>
          <a:xfrm>
            <a:off x="220150" y="1294000"/>
            <a:ext cx="5571318" cy="2039551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9"/>
          <p:cNvSpPr txBox="1"/>
          <p:nvPr/>
        </p:nvSpPr>
        <p:spPr>
          <a:xfrm>
            <a:off x="6429775" y="116950"/>
            <a:ext cx="2531400" cy="467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Basic design, uses a password to ensure that only desired devices are connected. Opens in a new window over top.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Pros: simple, easy to implement.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Small number of steps to establish connection.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Cons: New window obscures info that might be required. Password setting and communicating takes time and is more complicated.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Having both people enter a password seems like more effort than should be required.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0"/>
          <p:cNvSpPr txBox="1">
            <a:spLocks noGrp="1"/>
          </p:cNvSpPr>
          <p:nvPr>
            <p:ph type="title"/>
          </p:nvPr>
        </p:nvSpPr>
        <p:spPr>
          <a:xfrm>
            <a:off x="215075" y="147725"/>
            <a:ext cx="4035300" cy="103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500">
                <a:solidFill>
                  <a:srgbClr val="000000"/>
                </a:solidFill>
                <a:highlight>
                  <a:schemeClr val="lt1"/>
                </a:highlight>
              </a:rPr>
              <a:t>Design 3: Establishing Connection - </a:t>
            </a:r>
            <a:endParaRPr sz="2500">
              <a:solidFill>
                <a:srgbClr val="000000"/>
              </a:solidFill>
              <a:highlight>
                <a:schemeClr val="lt1"/>
              </a:highlight>
            </a:endParaRPr>
          </a:p>
        </p:txBody>
      </p:sp>
      <p:pic>
        <p:nvPicPr>
          <p:cNvPr id="130" name="Google Shape;130;p20"/>
          <p:cNvPicPr preferRelativeResize="0"/>
          <p:nvPr/>
        </p:nvPicPr>
        <p:blipFill rotWithShape="1">
          <a:blip r:embed="rId3">
            <a:alphaModFix/>
          </a:blip>
          <a:srcRect r="39660"/>
          <a:stretch/>
        </p:blipFill>
        <p:spPr>
          <a:xfrm>
            <a:off x="4488725" y="0"/>
            <a:ext cx="465527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0"/>
          <p:cNvPicPr preferRelativeResize="0"/>
          <p:nvPr/>
        </p:nvPicPr>
        <p:blipFill rotWithShape="1">
          <a:blip r:embed="rId4">
            <a:alphaModFix/>
          </a:blip>
          <a:srcRect t="44918" b="15411"/>
          <a:stretch/>
        </p:blipFill>
        <p:spPr>
          <a:xfrm>
            <a:off x="215075" y="1085725"/>
            <a:ext cx="7097523" cy="2206802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0"/>
          <p:cNvSpPr txBox="1"/>
          <p:nvPr/>
        </p:nvSpPr>
        <p:spPr>
          <a:xfrm>
            <a:off x="215075" y="3326325"/>
            <a:ext cx="4273800" cy="1586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The same as the basic design except it opens the options at the bottom, instead of a different window.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3" name="Google Shape;133;p20"/>
          <p:cNvSpPr txBox="1"/>
          <p:nvPr/>
        </p:nvSpPr>
        <p:spPr>
          <a:xfrm>
            <a:off x="4572000" y="3403325"/>
            <a:ext cx="4273800" cy="1586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Pros:</a:t>
            </a:r>
            <a:endParaRPr sz="12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This takes away the weakness of blocking screen. </a:t>
            </a:r>
            <a:endParaRPr sz="12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Setting the password in settings means you don’t have to create a new one  every time. </a:t>
            </a:r>
            <a:endParaRPr sz="12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Cons:</a:t>
            </a:r>
            <a:endParaRPr sz="12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Having the password at the bottom of the screen is further away from the focal point so could make it harder for the user to use.</a:t>
            </a:r>
            <a:endParaRPr sz="12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1" descr="Screen Shot 2015-11-20 at 9.47.21 AM.png"/>
          <p:cNvPicPr preferRelativeResize="0"/>
          <p:nvPr/>
        </p:nvPicPr>
        <p:blipFill rotWithShape="1">
          <a:blip r:embed="rId3">
            <a:alphaModFix/>
          </a:blip>
          <a:srcRect l="4413" r="4404"/>
          <a:stretch/>
        </p:blipFill>
        <p:spPr>
          <a:xfrm>
            <a:off x="0" y="0"/>
            <a:ext cx="9144000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1"/>
          <p:cNvSpPr txBox="1">
            <a:spLocks noGrp="1"/>
          </p:cNvSpPr>
          <p:nvPr>
            <p:ph type="title"/>
          </p:nvPr>
        </p:nvSpPr>
        <p:spPr>
          <a:xfrm>
            <a:off x="129675" y="129675"/>
            <a:ext cx="8846100" cy="486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500"/>
              <a:t>Design 4: Establishing Connection - </a:t>
            </a:r>
            <a:endParaRPr sz="25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500"/>
          </a:p>
        </p:txBody>
      </p:sp>
      <p:pic>
        <p:nvPicPr>
          <p:cNvPr id="140" name="Google Shape;14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6997" y="644763"/>
            <a:ext cx="2890499" cy="3853972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1"/>
          <p:cNvSpPr txBox="1"/>
          <p:nvPr/>
        </p:nvSpPr>
        <p:spPr>
          <a:xfrm>
            <a:off x="4735525" y="925250"/>
            <a:ext cx="41964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Strengths: Low chance of connecting with the wrong device, Low chance of human error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2" name="Google Shape;142;p21"/>
          <p:cNvSpPr txBox="1"/>
          <p:nvPr/>
        </p:nvSpPr>
        <p:spPr>
          <a:xfrm>
            <a:off x="4746475" y="1879650"/>
            <a:ext cx="4174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Weaknesses: Slightly more tedious than other designs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1170</Words>
  <Application>Microsoft Macintosh PowerPoint</Application>
  <PresentationFormat>全屏显示(16:9)</PresentationFormat>
  <Paragraphs>136</Paragraphs>
  <Slides>29</Slides>
  <Notes>29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33" baseType="lpstr">
      <vt:lpstr>Lato</vt:lpstr>
      <vt:lpstr>Arial</vt:lpstr>
      <vt:lpstr>Raleway</vt:lpstr>
      <vt:lpstr>Swiss</vt:lpstr>
      <vt:lpstr>Lab 5: Sketching Interactions</vt:lpstr>
      <vt:lpstr>10 (multi-step, annotated) sketches showing:</vt:lpstr>
      <vt:lpstr>Design 1: Establishing Connection - Bluetooth Pairing</vt:lpstr>
      <vt:lpstr>Design 1: Establishing Connection - Bluetooth Pairing</vt:lpstr>
      <vt:lpstr>Design 1: Establishing Connection - Bluetooth Pairing</vt:lpstr>
      <vt:lpstr>Design 1: Establishing Connection - Bluetooth Pairing</vt:lpstr>
      <vt:lpstr>Design 2: Establishing Connection - </vt:lpstr>
      <vt:lpstr>Design 3: Establishing Connection - </vt:lpstr>
      <vt:lpstr>Design 4: Establishing Connection -  </vt:lpstr>
      <vt:lpstr>Design 5: Establishing Connection </vt:lpstr>
      <vt:lpstr>PowerPoint 演示文稿</vt:lpstr>
      <vt:lpstr>Design 7: Photo Selection - Drag and Drop </vt:lpstr>
      <vt:lpstr>Design 8: Photo Selection - Drag and Drop</vt:lpstr>
      <vt:lpstr>Design 8: Photo Selection - Drag and Drop</vt:lpstr>
      <vt:lpstr>Design 8: Photo Selection - Drag and Drop</vt:lpstr>
      <vt:lpstr>Design 8: Photo Selection - Drag and Drop</vt:lpstr>
      <vt:lpstr>Design 8: Photo Selection - Drag and Drop</vt:lpstr>
      <vt:lpstr>Design 8: Photo Selection - Drag and Drop</vt:lpstr>
      <vt:lpstr>Design 8: Photo Selection - Drag and Drop</vt:lpstr>
      <vt:lpstr>Design 9: Photo Selection - Drag and Drop </vt:lpstr>
      <vt:lpstr>Design 10: Photo Selection - Drag and Drop</vt:lpstr>
      <vt:lpstr>Design 11: Photo Selection - Drag and Drop</vt:lpstr>
      <vt:lpstr>PowerPoint 演示文稿</vt:lpstr>
      <vt:lpstr>PowerPoint 演示文稿</vt:lpstr>
      <vt:lpstr>Design 13 - Connecting </vt:lpstr>
      <vt:lpstr>Design 14 - Photo Sharing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 5: Sketching Interactions</dc:title>
  <cp:lastModifiedBy>Yang Zhang</cp:lastModifiedBy>
  <cp:revision>1</cp:revision>
  <dcterms:modified xsi:type="dcterms:W3CDTF">2023-09-02T02:52:00Z</dcterms:modified>
</cp:coreProperties>
</file>